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64" r:id="rId5"/>
    <p:sldId id="275" r:id="rId6"/>
    <p:sldId id="274" r:id="rId7"/>
    <p:sldId id="280" r:id="rId8"/>
    <p:sldId id="282" r:id="rId9"/>
    <p:sldId id="281" r:id="rId10"/>
  </p:sldIdLst>
  <p:sldSz cx="9144000" cy="6858000" type="screen4x3"/>
  <p:notesSz cx="7099300" cy="10234613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00FF00"/>
    <a:srgbClr val="FFFFCC"/>
    <a:srgbClr val="FFFF99"/>
    <a:srgbClr val="FF6600"/>
    <a:srgbClr val="D60093"/>
    <a:srgbClr val="FF0000"/>
    <a:srgbClr val="CC0066"/>
    <a:srgbClr val="FF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76" autoAdjust="0"/>
    <p:restoredTop sz="94624" autoAdjust="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75631" cy="512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77" tIns="47738" rIns="95477" bIns="47738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980" y="0"/>
            <a:ext cx="3075631" cy="512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77" tIns="47738" rIns="95477" bIns="47738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720755"/>
            <a:ext cx="3075631" cy="512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77" tIns="47738" rIns="95477" bIns="47738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980" y="9720755"/>
            <a:ext cx="3075631" cy="512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77" tIns="47738" rIns="95477" bIns="47738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B06D6EBB-CDF0-478B-9C27-316C88D9D7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92734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75631" cy="512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77" tIns="47738" rIns="95477" bIns="47738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980" y="0"/>
            <a:ext cx="3075631" cy="512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77" tIns="47738" rIns="95477" bIns="47738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762" y="4862014"/>
            <a:ext cx="5679778" cy="4605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77" tIns="47738" rIns="95477" bIns="477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720755"/>
            <a:ext cx="3075631" cy="512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77" tIns="47738" rIns="95477" bIns="47738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980" y="9720755"/>
            <a:ext cx="3075631" cy="512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77" tIns="47738" rIns="95477" bIns="47738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6DCB48E2-F25D-42F1-B903-A4F4DBBC78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73581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k-SK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1170055844"/>
      </p:ext>
    </p:extLst>
  </p:cSld>
  <p:clrMapOvr>
    <a:masterClrMapping/>
  </p:clrMapOvr>
  <p:transition spd="slow" advClick="0" advTm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507501411"/>
      </p:ext>
    </p:extLst>
  </p:cSld>
  <p:clrMapOvr>
    <a:masterClrMapping/>
  </p:clrMapOvr>
  <p:transition spd="slow" advClick="0" advTm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</p:spTree>
    <p:extLst>
      <p:ext uri="{BB962C8B-B14F-4D97-AF65-F5344CB8AC3E}">
        <p14:creationId xmlns:p14="http://schemas.microsoft.com/office/powerpoint/2010/main" xmlns="" val="2791992906"/>
      </p:ext>
    </p:extLst>
  </p:cSld>
  <p:clrMapOvr>
    <a:masterClrMapping/>
  </p:clrMapOvr>
  <p:transition spd="slow" advClick="0" advTm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032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032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964260168"/>
      </p:ext>
    </p:extLst>
  </p:cSld>
  <p:clrMapOvr>
    <a:masterClrMapping/>
  </p:clrMapOvr>
  <p:transition spd="slow" advClick="0" advTm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731780555"/>
      </p:ext>
    </p:extLst>
  </p:cSld>
  <p:clrMapOvr>
    <a:masterClrMapping/>
  </p:clrMapOvr>
  <p:transition spd="slow" advClick="0" advTm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1800711592"/>
      </p:ext>
    </p:extLst>
  </p:cSld>
  <p:clrMapOvr>
    <a:masterClrMapping/>
  </p:clrMapOvr>
  <p:transition spd="slow" advClick="0" advTm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1454970"/>
      </p:ext>
    </p:extLst>
  </p:cSld>
  <p:clrMapOvr>
    <a:masterClrMapping/>
  </p:clrMapOvr>
  <p:transition spd="slow" advClick="0" advTm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</p:spTree>
    <p:extLst>
      <p:ext uri="{BB962C8B-B14F-4D97-AF65-F5344CB8AC3E}">
        <p14:creationId xmlns:p14="http://schemas.microsoft.com/office/powerpoint/2010/main" xmlns="" val="4205749564"/>
      </p:ext>
    </p:extLst>
  </p:cSld>
  <p:clrMapOvr>
    <a:masterClrMapping/>
  </p:clrMapOvr>
  <p:transition spd="slow" advClick="0" advTm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 smtClean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</p:spTree>
    <p:extLst>
      <p:ext uri="{BB962C8B-B14F-4D97-AF65-F5344CB8AC3E}">
        <p14:creationId xmlns:p14="http://schemas.microsoft.com/office/powerpoint/2010/main" xmlns="" val="766481750"/>
      </p:ext>
    </p:extLst>
  </p:cSld>
  <p:clrMapOvr>
    <a:masterClrMapping/>
  </p:clrMapOvr>
  <p:transition spd="slow" advClick="0" advTm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119240136"/>
      </p:ext>
    </p:extLst>
  </p:cSld>
  <p:clrMapOvr>
    <a:masterClrMapping/>
  </p:clrMapOvr>
  <p:transition spd="slow" advClick="0" advTm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38925" y="692150"/>
            <a:ext cx="2058988" cy="496887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692150"/>
            <a:ext cx="6029325" cy="496887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3062477592"/>
      </p:ext>
    </p:extLst>
  </p:cSld>
  <p:clrMapOvr>
    <a:masterClrMapping/>
  </p:clrMapOvr>
  <p:transition spd="slow" advClick="0" advTm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92150"/>
            <a:ext cx="8229600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sk-SK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03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7"/>
          <p:cNvSpPr>
            <a:spLocks noChangeArrowheads="1"/>
          </p:cNvSpPr>
          <p:nvPr userDrawn="1"/>
        </p:nvSpPr>
        <p:spPr bwMode="auto">
          <a:xfrm>
            <a:off x="684213" y="44450"/>
            <a:ext cx="77724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endParaRPr lang="sk-SK" sz="2000" b="1">
              <a:solidFill>
                <a:schemeClr val="bg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0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 b="1">
          <a:solidFill>
            <a:schemeClr val="bg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 b="1">
          <a:solidFill>
            <a:schemeClr val="bg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 b="1">
          <a:solidFill>
            <a:schemeClr val="bg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 b="1">
          <a:solidFill>
            <a:schemeClr val="bg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http://www.euro26.sk/index.php/component/option,com_zlavy/nazov,McDonald/" TargetMode="External"/><Relationship Id="rId7" Type="http://schemas.openxmlformats.org/officeDocument/2006/relationships/hyperlink" Target="http://www.euro26.sk/index.php/component/option,com_zlavy/nazov,Cropp/" TargetMode="External"/><Relationship Id="rId12" Type="http://schemas.openxmlformats.org/officeDocument/2006/relationships/image" Target="../media/image11.jpeg"/><Relationship Id="rId2" Type="http://schemas.openxmlformats.org/officeDocument/2006/relationships/hyperlink" Target="http://www.euro26.sk/index.php/lyzovacka-so-super-zlavou.html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0.jpeg"/><Relationship Id="rId5" Type="http://schemas.openxmlformats.org/officeDocument/2006/relationships/hyperlink" Target="http://www.euro26.sk/index.php/component/option,com_zlavy/nazov,reserved/" TargetMode="External"/><Relationship Id="rId10" Type="http://schemas.openxmlformats.org/officeDocument/2006/relationships/image" Target="../media/image9.png"/><Relationship Id="rId4" Type="http://schemas.openxmlformats.org/officeDocument/2006/relationships/image" Target="../media/image6.wmf"/><Relationship Id="rId9" Type="http://schemas.openxmlformats.org/officeDocument/2006/relationships/hyperlink" Target="http://www.euro26.sk/index.php/component/option,com_zlavy/nazov,martinus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uro26.sk/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7.wmf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813" y="765175"/>
            <a:ext cx="6048375" cy="542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0" y="3175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>
            <a:spAutoFit/>
          </a:bodyPr>
          <a:lstStyle/>
          <a:p>
            <a:r>
              <a:rPr lang="sk-SK" sz="4400" b="1"/>
              <a:t>Preukaz žiaka ISIC/EURO</a:t>
            </a:r>
            <a:r>
              <a:rPr lang="en-US" sz="4400" b="1"/>
              <a:t>&lt;</a:t>
            </a:r>
            <a:r>
              <a:rPr lang="sk-SK" sz="4400" b="1"/>
              <a:t>26</a:t>
            </a:r>
            <a:endParaRPr lang="en-US" sz="4400" b="1"/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-36513" y="2178050"/>
            <a:ext cx="9144001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>
            <a:spAutoFit/>
          </a:bodyPr>
          <a:lstStyle/>
          <a:p>
            <a:pPr algn="r">
              <a:defRPr/>
            </a:pPr>
            <a:r>
              <a:rPr lang="sk-SK" sz="6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JEDNA KARTA STAČÍ</a:t>
            </a:r>
            <a:endParaRPr lang="en-US" sz="6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1719" y="908720"/>
            <a:ext cx="2232741" cy="14184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8416" y="836712"/>
            <a:ext cx="2222778" cy="1400968"/>
          </a:xfrm>
          <a:prstGeom prst="rect">
            <a:avLst/>
          </a:prstGeom>
        </p:spPr>
      </p:pic>
    </p:spTree>
  </p:cSld>
  <p:clrMapOvr>
    <a:masterClrMapping/>
  </p:clrMapOvr>
  <p:transition spd="slow" advTm="401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0" y="262389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>
            <a:spAutoFit/>
          </a:bodyPr>
          <a:lstStyle/>
          <a:p>
            <a:r>
              <a:rPr lang="sk-SK" sz="3600" b="1" dirty="0" smtClean="0"/>
              <a:t>Ak chceš ďalší rok so super zľavami...</a:t>
            </a:r>
            <a:endParaRPr lang="en-US" sz="3600" b="1" dirty="0"/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-36513" y="5949950"/>
            <a:ext cx="9144001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*</a:t>
            </a:r>
            <a:r>
              <a:rPr lang="sk-SK" sz="2800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JEDNA KARTA STAČÍ</a:t>
            </a:r>
            <a:r>
              <a:rPr lang="en-US" sz="2800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*</a:t>
            </a:r>
            <a:r>
              <a:rPr lang="sk-SK" sz="2800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2800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sk-SK" sz="2800" b="1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www.studentskypreukaz.sk</a:t>
            </a:r>
            <a:endParaRPr lang="en-US" sz="2800" b="1" dirty="0">
              <a:solidFill>
                <a:srgbClr val="00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140656" y="1772816"/>
            <a:ext cx="3791384" cy="1664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85" name="Rectangle 10"/>
          <p:cNvSpPr>
            <a:spLocks noChangeArrowheads="1"/>
          </p:cNvSpPr>
          <p:nvPr/>
        </p:nvSpPr>
        <p:spPr bwMode="auto">
          <a:xfrm>
            <a:off x="122588" y="908720"/>
            <a:ext cx="891390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sk-SK" sz="3000" b="1" i="1" dirty="0" smtClean="0">
                <a:solidFill>
                  <a:srgbClr val="FF0000"/>
                </a:solidFill>
              </a:rPr>
              <a:t>nezabudni si predĺžiť platnosť svojho preukazu známkou ISIC 09/2015!</a:t>
            </a:r>
            <a:endParaRPr lang="en-US" sz="3000" i="1" dirty="0">
              <a:solidFill>
                <a:srgbClr val="FF0000"/>
              </a:solidFill>
            </a:endParaRPr>
          </a:p>
        </p:txBody>
      </p:sp>
      <p:pic>
        <p:nvPicPr>
          <p:cNvPr id="3074" name="Picture 10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44008" y="3167906"/>
            <a:ext cx="4377405" cy="278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3603">
        <p:blinds dir="vert"/>
      </p:transition>
    </mc:Choice>
    <mc:Fallback>
      <p:transition spd="slow" advTm="3603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-26988"/>
            <a:ext cx="9144000" cy="701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>
            <a:spAutoFit/>
          </a:bodyPr>
          <a:lstStyle/>
          <a:p>
            <a:r>
              <a:rPr lang="sk-SK" sz="4000" b="1" dirty="0"/>
              <a:t>Preukaz žiaka ISIC/EURO</a:t>
            </a:r>
            <a:r>
              <a:rPr lang="en-US" sz="4000" b="1" dirty="0"/>
              <a:t>&lt;</a:t>
            </a:r>
            <a:r>
              <a:rPr lang="sk-SK" sz="4000" b="1" dirty="0"/>
              <a:t>26</a:t>
            </a:r>
            <a:endParaRPr lang="en-US" sz="4000" b="1" dirty="0"/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0" y="625698"/>
            <a:ext cx="91440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tabLst>
                <a:tab pos="457200" algn="l"/>
              </a:tabLst>
            </a:pPr>
            <a:r>
              <a:rPr lang="sk-SK" sz="2200" b="1" dirty="0" smtClean="0">
                <a:solidFill>
                  <a:srgbClr val="FF0000"/>
                </a:solidFill>
              </a:rPr>
              <a:t>Najlepšie </a:t>
            </a:r>
            <a:r>
              <a:rPr lang="sk-SK" sz="2200" b="1" dirty="0">
                <a:solidFill>
                  <a:srgbClr val="FF0000"/>
                </a:solidFill>
              </a:rPr>
              <a:t>zľavy </a:t>
            </a:r>
            <a:r>
              <a:rPr lang="sk-SK" sz="2200" b="1" dirty="0" smtClean="0">
                <a:solidFill>
                  <a:srgbClr val="FF0000"/>
                </a:solidFill>
              </a:rPr>
              <a:t>ISIC/EURO</a:t>
            </a:r>
            <a:r>
              <a:rPr lang="en-US" sz="2200" b="1" dirty="0">
                <a:solidFill>
                  <a:srgbClr val="FF0000"/>
                </a:solidFill>
              </a:rPr>
              <a:t>&lt;</a:t>
            </a:r>
            <a:r>
              <a:rPr lang="sk-SK" sz="2200" b="1" dirty="0">
                <a:solidFill>
                  <a:srgbClr val="FF0000"/>
                </a:solidFill>
              </a:rPr>
              <a:t>26 na Slovensku</a:t>
            </a:r>
            <a:endParaRPr lang="sk-SK" sz="2200" b="1" dirty="0"/>
          </a:p>
        </p:txBody>
      </p:sp>
      <p:sp>
        <p:nvSpPr>
          <p:cNvPr id="26682" name="Text Box 58">
            <a:hlinkClick r:id="rId2"/>
          </p:cNvPr>
          <p:cNvSpPr txBox="1">
            <a:spLocks noChangeArrowheads="1"/>
          </p:cNvSpPr>
          <p:nvPr/>
        </p:nvSpPr>
        <p:spPr bwMode="auto">
          <a:xfrm>
            <a:off x="6112" y="4510861"/>
            <a:ext cx="9144000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sk-SK" sz="1800" b="1" u="sng" dirty="0">
                <a:solidFill>
                  <a:srgbClr val="0000CC"/>
                </a:solidFill>
              </a:rPr>
              <a:t>Zľavy na LYŽOVAČKY na SLOVENSKU</a:t>
            </a:r>
            <a:endParaRPr lang="en-US" sz="1800" dirty="0">
              <a:solidFill>
                <a:srgbClr val="0000CC"/>
              </a:solidFill>
            </a:endParaRPr>
          </a:p>
          <a:p>
            <a:pPr eaLnBrk="1" hangingPunct="1"/>
            <a:r>
              <a:rPr lang="sk-SK" sz="1800" b="1" u="sng" dirty="0" smtClean="0">
                <a:solidFill>
                  <a:srgbClr val="00CC00"/>
                </a:solidFill>
              </a:rPr>
              <a:t>Zľavy </a:t>
            </a:r>
            <a:r>
              <a:rPr lang="sk-SK" sz="1800" b="1" u="sng" dirty="0">
                <a:solidFill>
                  <a:srgbClr val="00CC00"/>
                </a:solidFill>
              </a:rPr>
              <a:t>zo vstupného do </a:t>
            </a:r>
            <a:r>
              <a:rPr lang="sk-SK" sz="1800" b="1" u="sng" dirty="0" smtClean="0">
                <a:solidFill>
                  <a:srgbClr val="00CC00"/>
                </a:solidFill>
              </a:rPr>
              <a:t>aquaparkov</a:t>
            </a:r>
            <a:endParaRPr lang="en-US" sz="1800" dirty="0">
              <a:solidFill>
                <a:srgbClr val="00CC00"/>
              </a:solidFill>
            </a:endParaRPr>
          </a:p>
        </p:txBody>
      </p:sp>
      <p:sp>
        <p:nvSpPr>
          <p:cNvPr id="26694" name="Rectangle 70"/>
          <p:cNvSpPr>
            <a:spLocks noChangeArrowheads="1"/>
          </p:cNvSpPr>
          <p:nvPr/>
        </p:nvSpPr>
        <p:spPr bwMode="auto">
          <a:xfrm>
            <a:off x="-7830" y="5949280"/>
            <a:ext cx="9144001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>
            <a:spAutoFit/>
          </a:bodyPr>
          <a:lstStyle/>
          <a:p>
            <a:pPr>
              <a:defRPr/>
            </a:pPr>
            <a:r>
              <a:rPr lang="sk-SK" sz="4400" b="1" u="sng" dirty="0" err="1" smtClean="0">
                <a:solidFill>
                  <a:srgbClr val="0070C0"/>
                </a:solidFill>
              </a:rPr>
              <a:t>www.studentskypreukaz.sk</a:t>
            </a:r>
            <a:endParaRPr lang="en-US" sz="4400" b="1" u="sng" dirty="0">
              <a:solidFill>
                <a:srgbClr val="0070C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55577" y="1268760"/>
            <a:ext cx="3600401" cy="1382713"/>
            <a:chOff x="467544" y="1149988"/>
            <a:chExt cx="3600401" cy="1382713"/>
          </a:xfrm>
        </p:grpSpPr>
        <p:pic>
          <p:nvPicPr>
            <p:cNvPr id="4104" name="Picture 14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1149988"/>
              <a:ext cx="1512887" cy="1382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3" name="Rectangle 15"/>
            <p:cNvSpPr>
              <a:spLocks noChangeArrowheads="1"/>
            </p:cNvSpPr>
            <p:nvPr/>
          </p:nvSpPr>
          <p:spPr bwMode="auto">
            <a:xfrm>
              <a:off x="2123729" y="1152270"/>
              <a:ext cx="1944216" cy="13234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sk-SK" b="1" dirty="0" smtClean="0">
                  <a:solidFill>
                    <a:srgbClr val="FF0000"/>
                  </a:solidFill>
                </a:rPr>
                <a:t>zvýhodnené Študentské menu alebo taštička k McMenu zdarma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755576" y="3074695"/>
            <a:ext cx="3672409" cy="858361"/>
            <a:chOff x="251519" y="2939257"/>
            <a:chExt cx="3672409" cy="858361"/>
          </a:xfrm>
        </p:grpSpPr>
        <p:pic>
          <p:nvPicPr>
            <p:cNvPr id="4117" name="Picture 51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19" y="3456306"/>
              <a:ext cx="1512888" cy="341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18" name="Picture 52">
              <a:hlinkClick r:id="rId7"/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3107" y="2939257"/>
              <a:ext cx="1511300" cy="4889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5" name="Rectangle 15"/>
            <p:cNvSpPr>
              <a:spLocks noChangeArrowheads="1"/>
            </p:cNvSpPr>
            <p:nvPr/>
          </p:nvSpPr>
          <p:spPr bwMode="auto">
            <a:xfrm>
              <a:off x="1979712" y="3109972"/>
              <a:ext cx="1944216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sk-SK" b="1" dirty="0" smtClean="0">
                  <a:solidFill>
                    <a:srgbClr val="FF0000"/>
                  </a:solidFill>
                </a:rPr>
                <a:t>10 % zľava na nákup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860034" y="1167539"/>
            <a:ext cx="3528392" cy="1437170"/>
            <a:chOff x="4932040" y="1484784"/>
            <a:chExt cx="3528392" cy="1437170"/>
          </a:xfrm>
        </p:grpSpPr>
        <p:pic>
          <p:nvPicPr>
            <p:cNvPr id="4110" name="Picture 32">
              <a:hlinkClick r:id="rId9"/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040" y="2545716"/>
              <a:ext cx="1511300" cy="376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6" name="Rectangle 15"/>
            <p:cNvSpPr>
              <a:spLocks noChangeArrowheads="1"/>
            </p:cNvSpPr>
            <p:nvPr/>
          </p:nvSpPr>
          <p:spPr bwMode="auto">
            <a:xfrm>
              <a:off x="6516216" y="2060848"/>
              <a:ext cx="1944216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sk-SK" b="1" dirty="0" smtClean="0">
                  <a:solidFill>
                    <a:srgbClr val="FF0000"/>
                  </a:solidFill>
                </a:rPr>
                <a:t>10 % zľava na knihy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pic>
          <p:nvPicPr>
            <p:cNvPr id="2050" name="Picture 2" descr="http://www.pantarhei.sk/sites/default/files/Panta_Rhei.jp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040" y="1484784"/>
              <a:ext cx="1524314" cy="10162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Group 6"/>
          <p:cNvGrpSpPr/>
          <p:nvPr/>
        </p:nvGrpSpPr>
        <p:grpSpPr>
          <a:xfrm>
            <a:off x="4860034" y="2763038"/>
            <a:ext cx="3528392" cy="1314034"/>
            <a:chOff x="4860034" y="2763038"/>
            <a:chExt cx="3528392" cy="1314034"/>
          </a:xfrm>
        </p:grpSpPr>
        <p:pic>
          <p:nvPicPr>
            <p:cNvPr id="2052" name="Picture 4" descr="http://1.bp.blogspot.com/_XNjfnkzZrrE/S8tSew5U5NI/AAAAAAAABzE/Ji2xfdhmN7k/s1600/logo-orange.jp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4" y="2763038"/>
              <a:ext cx="1314034" cy="13140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Rectangle 15"/>
            <p:cNvSpPr>
              <a:spLocks noChangeArrowheads="1"/>
            </p:cNvSpPr>
            <p:nvPr/>
          </p:nvSpPr>
          <p:spPr bwMode="auto">
            <a:xfrm>
              <a:off x="6300194" y="2852936"/>
              <a:ext cx="2088232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sk-SK" b="1" dirty="0" smtClean="0">
                  <a:solidFill>
                    <a:srgbClr val="FF0000"/>
                  </a:solidFill>
                </a:rPr>
                <a:t>zvýhodnené Ideálne paušály Delfín 15 € a 20 €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41" name="Rectangle 2"/>
          <p:cNvSpPr>
            <a:spLocks noChangeArrowheads="1"/>
          </p:cNvSpPr>
          <p:nvPr/>
        </p:nvSpPr>
        <p:spPr bwMode="auto">
          <a:xfrm>
            <a:off x="6112" y="5385500"/>
            <a:ext cx="914400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>
            <a:spAutoFit/>
          </a:bodyPr>
          <a:lstStyle/>
          <a:p>
            <a:r>
              <a:rPr lang="sk-SK" sz="3800" b="1" dirty="0" smtClean="0">
                <a:solidFill>
                  <a:srgbClr val="FF0000"/>
                </a:solidFill>
              </a:rPr>
              <a:t>a ďalších vyše 1.000 zliav nájdeš na</a:t>
            </a:r>
            <a:endParaRPr lang="en-US" sz="3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18326">
        <p:blinds dir="vert"/>
      </p:transition>
    </mc:Choice>
    <mc:Fallback>
      <p:transition spd="slow" advTm="18326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500"/>
                            </p:stCondLst>
                            <p:childTnLst>
                              <p:par>
                                <p:cTn id="27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69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6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69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6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69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6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69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69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94" grpId="0"/>
      <p:bldP spid="4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0" y="-26988"/>
            <a:ext cx="9144000" cy="701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>
            <a:spAutoFit/>
          </a:bodyPr>
          <a:lstStyle/>
          <a:p>
            <a:r>
              <a:rPr lang="sk-SK" sz="4000" b="1" dirty="0"/>
              <a:t>Preukaz žiaka ISIC/EURO</a:t>
            </a:r>
            <a:r>
              <a:rPr lang="en-US" sz="4000" b="1" dirty="0"/>
              <a:t>&lt;</a:t>
            </a:r>
            <a:r>
              <a:rPr lang="sk-SK" sz="4000" b="1" dirty="0"/>
              <a:t>26</a:t>
            </a:r>
            <a:endParaRPr lang="en-US" sz="4000" b="1" dirty="0"/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122588" y="908720"/>
            <a:ext cx="891390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sk-SK" sz="3000" b="1" dirty="0" smtClean="0">
                <a:solidFill>
                  <a:srgbClr val="FF0000"/>
                </a:solidFill>
              </a:rPr>
              <a:t>Za rok môžeš bez problémov ušetriť </a:t>
            </a:r>
            <a:br>
              <a:rPr lang="sk-SK" sz="3000" b="1" dirty="0" smtClean="0">
                <a:solidFill>
                  <a:srgbClr val="FF0000"/>
                </a:solidFill>
              </a:rPr>
            </a:br>
            <a:r>
              <a:rPr lang="sk-SK" sz="3000" b="1" dirty="0" smtClean="0">
                <a:solidFill>
                  <a:srgbClr val="FF0000"/>
                </a:solidFill>
              </a:rPr>
              <a:t>desiatky eur!!!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590440" y="1562927"/>
            <a:ext cx="2441752" cy="5137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0" y="2222862"/>
            <a:ext cx="568863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k-SK" sz="3000" b="1" dirty="0">
                <a:solidFill>
                  <a:srgbClr val="0070C0"/>
                </a:solidFill>
              </a:rPr>
              <a:t>A navyše k známke alebo novému preukazu </a:t>
            </a:r>
            <a:r>
              <a:rPr lang="sk-SK" sz="3000" b="1" dirty="0" smtClean="0">
                <a:solidFill>
                  <a:srgbClr val="0070C0"/>
                </a:solidFill>
              </a:rPr>
              <a:t>so známkou ISIC dostaneš </a:t>
            </a:r>
            <a:r>
              <a:rPr lang="sk-SK" sz="3000" b="1" dirty="0">
                <a:solidFill>
                  <a:srgbClr val="0070C0"/>
                </a:solidFill>
              </a:rPr>
              <a:t>teraz bonus!</a:t>
            </a:r>
          </a:p>
          <a:p>
            <a:pPr algn="l"/>
            <a:endParaRPr lang="sk-SK" sz="3000" b="1" dirty="0">
              <a:solidFill>
                <a:srgbClr val="0070C0"/>
              </a:solidFill>
            </a:endParaRPr>
          </a:p>
          <a:p>
            <a:pPr algn="l"/>
            <a:r>
              <a:rPr lang="sk-SK" sz="3000" b="1" dirty="0">
                <a:solidFill>
                  <a:srgbClr val="0070C0"/>
                </a:solidFill>
              </a:rPr>
              <a:t>Knižku s kupónmi v hodnote viac </a:t>
            </a:r>
            <a:r>
              <a:rPr lang="sk-SK" sz="3000" b="1" dirty="0" smtClean="0">
                <a:solidFill>
                  <a:srgbClr val="0070C0"/>
                </a:solidFill>
              </a:rPr>
              <a:t>ako 470 €!!!</a:t>
            </a:r>
            <a:endParaRPr lang="sk-SK" sz="3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10000">
        <p:blinds dir="vert"/>
      </p:transition>
    </mc:Choice>
    <mc:Fallback>
      <p:transition spd="slow" advClick="0" advTm="10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-26988"/>
            <a:ext cx="9144000" cy="701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>
            <a:spAutoFit/>
          </a:bodyPr>
          <a:lstStyle/>
          <a:p>
            <a:r>
              <a:rPr lang="sk-SK" sz="4000" b="1" dirty="0"/>
              <a:t>Preukaz žiaka ISIC/EURO</a:t>
            </a:r>
            <a:r>
              <a:rPr lang="en-US" sz="4000" b="1" dirty="0"/>
              <a:t>&lt;</a:t>
            </a:r>
            <a:r>
              <a:rPr lang="sk-SK" sz="4000" b="1" dirty="0"/>
              <a:t>26</a:t>
            </a:r>
            <a:endParaRPr lang="en-US" sz="4000" b="1" dirty="0"/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122588" y="908720"/>
            <a:ext cx="891390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sk-SK" sz="3000" b="1" dirty="0" smtClean="0">
                <a:solidFill>
                  <a:srgbClr val="FF0000"/>
                </a:solidFill>
              </a:rPr>
              <a:t>Choď za kontaktnou osobou na škole a predĺž si preukaz známkou ISIC 09/2015!</a:t>
            </a:r>
          </a:p>
        </p:txBody>
      </p:sp>
      <p:sp>
        <p:nvSpPr>
          <p:cNvPr id="6" name="Rectangle 51"/>
          <p:cNvSpPr>
            <a:spLocks noChangeArrowheads="1"/>
          </p:cNvSpPr>
          <p:nvPr/>
        </p:nvSpPr>
        <p:spPr bwMode="auto">
          <a:xfrm>
            <a:off x="-36513" y="6362164"/>
            <a:ext cx="914400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*</a:t>
            </a:r>
            <a:r>
              <a:rPr lang="sk-SK" sz="2800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JEDNA KARTA STAČÍ</a:t>
            </a:r>
            <a:r>
              <a:rPr lang="en-US" sz="2800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*</a:t>
            </a:r>
            <a:endParaRPr lang="en-US" sz="2800" b="1" dirty="0">
              <a:solidFill>
                <a:srgbClr val="00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8" name="Group 20"/>
          <p:cNvGrpSpPr>
            <a:grpSpLocks/>
          </p:cNvGrpSpPr>
          <p:nvPr/>
        </p:nvGrpSpPr>
        <p:grpSpPr bwMode="auto">
          <a:xfrm>
            <a:off x="0" y="5204419"/>
            <a:ext cx="9144000" cy="1104901"/>
            <a:chOff x="0" y="2784"/>
            <a:chExt cx="5760" cy="696"/>
          </a:xfrm>
        </p:grpSpPr>
        <p:sp>
          <p:nvSpPr>
            <p:cNvPr id="9" name="Rectangle 14">
              <a:hlinkClick r:id="rId3"/>
            </p:cNvPr>
            <p:cNvSpPr>
              <a:spLocks noChangeArrowheads="1"/>
            </p:cNvSpPr>
            <p:nvPr/>
          </p:nvSpPr>
          <p:spPr bwMode="auto">
            <a:xfrm>
              <a:off x="0" y="2957"/>
              <a:ext cx="5760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>
              <a:spAutoFit/>
            </a:bodyPr>
            <a:lstStyle/>
            <a:p>
              <a:r>
                <a:rPr lang="sk-SK" sz="4800" b="1" dirty="0" err="1" smtClean="0">
                  <a:solidFill>
                    <a:srgbClr val="FF0000"/>
                  </a:solidFill>
                </a:rPr>
                <a:t>www.studentskypreukaz.sk</a:t>
              </a:r>
              <a:endParaRPr lang="en-US" sz="4800" b="1" dirty="0">
                <a:solidFill>
                  <a:srgbClr val="FF0000"/>
                </a:solidFill>
              </a:endParaRPr>
            </a:p>
          </p:txBody>
        </p:sp>
        <p:sp>
          <p:nvSpPr>
            <p:cNvPr id="10" name="Rectangle 15"/>
            <p:cNvSpPr>
              <a:spLocks noChangeArrowheads="1"/>
            </p:cNvSpPr>
            <p:nvPr/>
          </p:nvSpPr>
          <p:spPr bwMode="auto">
            <a:xfrm>
              <a:off x="0" y="2784"/>
              <a:ext cx="576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>
              <a:spAutoFit/>
            </a:bodyPr>
            <a:lstStyle/>
            <a:p>
              <a:r>
                <a:rPr lang="sk-SK" sz="2000" b="1" dirty="0">
                  <a:latin typeface="Arial Black" pitchFamily="34" charset="0"/>
                </a:rPr>
                <a:t>VŠETKY MOŽNOSTI VYUŽITIA preukazu:</a:t>
              </a:r>
              <a:endParaRPr lang="en-US" sz="2000" b="1" dirty="0">
                <a:latin typeface="Arial Black" pitchFamily="34" charset="0"/>
              </a:endParaRPr>
            </a:p>
          </p:txBody>
        </p: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162514" y="2008019"/>
            <a:ext cx="6818973" cy="2993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482789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6911">
        <p:blinds dir="vert"/>
      </p:transition>
    </mc:Choice>
    <mc:Fallback>
      <p:transition spd="slow" advClick="0" advTm="6911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122588" y="260648"/>
            <a:ext cx="891390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sk-SK" sz="3000" b="1" i="1" dirty="0" smtClean="0">
                <a:solidFill>
                  <a:srgbClr val="FF0000"/>
                </a:solidFill>
              </a:rPr>
              <a:t>a ak si si v júni „nepípol“ preukaz pre účely dopravy, urob tak teraz!</a:t>
            </a:r>
            <a:endParaRPr lang="en-US" sz="3000" i="1" dirty="0">
              <a:solidFill>
                <a:srgbClr val="FF0000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187624" y="1700808"/>
            <a:ext cx="6912768" cy="2237153"/>
            <a:chOff x="467544" y="2704859"/>
            <a:chExt cx="6912768" cy="2237153"/>
          </a:xfrm>
        </p:grpSpPr>
        <p:pic>
          <p:nvPicPr>
            <p:cNvPr id="7" name="Picture 9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2728241"/>
              <a:ext cx="2237152" cy="2202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7824" y="2704859"/>
              <a:ext cx="1887288" cy="2237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8089" y="2734920"/>
              <a:ext cx="2232223" cy="219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390199"/>
            <a:ext cx="1198570" cy="2135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AutoShape 12"/>
          <p:cNvSpPr>
            <a:spLocks noChangeArrowheads="1"/>
          </p:cNvSpPr>
          <p:nvPr/>
        </p:nvSpPr>
        <p:spPr bwMode="auto">
          <a:xfrm>
            <a:off x="3347864" y="5085184"/>
            <a:ext cx="1083286" cy="618892"/>
          </a:xfrm>
          <a:prstGeom prst="leftArrow">
            <a:avLst>
              <a:gd name="adj1" fmla="val 50000"/>
              <a:gd name="adj2" fmla="val 45264"/>
            </a:avLst>
          </a:prstGeom>
          <a:solidFill>
            <a:srgbClr val="D60093"/>
          </a:solidFill>
          <a:ln w="9525" algn="ctr">
            <a:solidFill>
              <a:srgbClr val="D6009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sk-SK"/>
          </a:p>
        </p:txBody>
      </p:sp>
      <p:pic>
        <p:nvPicPr>
          <p:cNvPr id="14" name="Picture 10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44008" y="4361879"/>
            <a:ext cx="3196814" cy="2030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632528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8000">
        <p:blinds dir="vert"/>
      </p:transition>
    </mc:Choice>
    <mc:Fallback>
      <p:transition spd="slow" advClick="0" advTm="8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ahom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í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1CA2D1B4BD321418CBDE17C27FA8CC4" ma:contentTypeVersion="0" ma:contentTypeDescription="Umožňuje vytvoriť nový dokument." ma:contentTypeScope="" ma:versionID="b1bfcb72fe9b167c695a0e2cbe62f256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7da04d317d264941c5f57b4b732d6e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DA8D7B3-D0AD-4E4B-8188-20D16593E45F}">
  <ds:schemaRefs>
    <ds:schemaRef ds:uri="http://schemas.microsoft.com/office/2006/documentManagement/types"/>
    <ds:schemaRef ds:uri="http://schemas.microsoft.com/office/2006/metadata/properties"/>
    <ds:schemaRef ds:uri="http://purl.org/dc/dcmitype/"/>
    <ds:schemaRef ds:uri="http://purl.org/dc/elements/1.1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4B4F245-A21F-4C98-BF08-0A2B725D7D4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FDD2085-CF27-4B86-A28C-97B4D125CB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6247</TotalTime>
  <Words>171</Words>
  <Application>Microsoft Office PowerPoint</Application>
  <PresentationFormat>Prezentácia na obrazovke (4:3)</PresentationFormat>
  <Paragraphs>26</Paragraphs>
  <Slides>6</Slides>
  <Notes>1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6</vt:i4>
      </vt:variant>
    </vt:vector>
  </HeadingPairs>
  <TitlesOfParts>
    <vt:vector size="7" baseType="lpstr">
      <vt:lpstr>Default Design</vt:lpstr>
      <vt:lpstr>Snímka 1</vt:lpstr>
      <vt:lpstr>Snímka 2</vt:lpstr>
      <vt:lpstr>Snímka 3</vt:lpstr>
      <vt:lpstr>Snímka 4</vt:lpstr>
      <vt:lpstr>Snímka 5</vt:lpstr>
      <vt:lpstr>Snímka 6</vt:lpstr>
    </vt:vector>
  </TitlesOfParts>
  <Company>CKM 2000 Travel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Michal Bucko</dc:creator>
  <cp:lastModifiedBy>Timea</cp:lastModifiedBy>
  <cp:revision>195</cp:revision>
  <dcterms:created xsi:type="dcterms:W3CDTF">2009-08-21T15:46:37Z</dcterms:created>
  <dcterms:modified xsi:type="dcterms:W3CDTF">2014-10-01T08:01:06Z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0x010100F1CA2D1B4BD321418CBDE17C27FA8CC4</vt:lpwstr>
  </property>
  <property fmtid="{D5CDD505-2E9C-101B-9397-08002B2CF9AE}" pid="3" name="IsMyDocuments">
    <vt:bool>true</vt:bool>
  </property>
</Properties>
</file>